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C4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21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413AAA-33C8-4C5B-A652-7F2221E1321D}" type="datetimeFigureOut">
              <a:rPr lang="ru-RU" smtClean="0"/>
              <a:t>20.06.2016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514A67-C43D-4FDF-AA29-963F688118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14068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514A67-C43D-4FDF-AA29-963F68811834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58579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20.06.2016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20.06.2016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20.06.2016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20.06.2016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20.06.2016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20.06.2016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20.06.2016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20.06.2016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20.06.2016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20.06.2016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20.06.2016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20.06.2016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1268760"/>
            <a:ext cx="8280920" cy="5328592"/>
          </a:xfr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l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    В заявлении должника должны быть указаны:</a:t>
            </a:r>
          </a:p>
          <a:p>
            <a:pPr marL="171450" indent="-171450" algn="l">
              <a:spcBef>
                <a:spcPts val="0"/>
              </a:spcBef>
              <a:buFont typeface="Arial" pitchFamily="34" charset="0"/>
              <a:buChar char="•"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наименование арбитражного суда, в который подается указанное заявление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171450" indent="-171450" algn="just">
              <a:spcBef>
                <a:spcPts val="0"/>
              </a:spcBef>
              <a:buFont typeface="Arial" pitchFamily="34" charset="0"/>
              <a:buChar char="•"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регистрационные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данные должника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государственный регистрационный номер записи о государственной регистрации юридического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лица, индивидуального предпринимателя,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идентификационный номер налогоплательщика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);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marL="171450" lvl="0" indent="-171450" algn="just">
              <a:spcBef>
                <a:spcPts val="0"/>
              </a:spcBef>
              <a:buFont typeface="Arial" pitchFamily="34" charset="0"/>
              <a:buChar char="•"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сумма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требований кредиторов по денежным обязательствам в размере, который не оспаривается должником;</a:t>
            </a:r>
          </a:p>
          <a:p>
            <a:pPr marL="171450" lvl="0" indent="-171450" algn="just">
              <a:spcBef>
                <a:spcPts val="0"/>
              </a:spcBef>
              <a:buFont typeface="Arial" pitchFamily="34" charset="0"/>
              <a:buChar char="•"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сумма задолженности по возмещению вреда, причиненного жизни или здоровью граждан, оплате труда работников должника и выплате им выходных пособий, сумма вознаграждения, причитающегося для выплаты вознаграждений по авторским договорам;</a:t>
            </a:r>
          </a:p>
          <a:p>
            <a:pPr marL="171450" lvl="0" indent="-171450" algn="l">
              <a:spcBef>
                <a:spcPts val="0"/>
              </a:spcBef>
              <a:buFont typeface="Arial" pitchFamily="34" charset="0"/>
              <a:buChar char="•"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размер задолженности по обязательным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платежам, в том числе,  не связанным с предпринимательской деятельностью;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marL="171450" lvl="0" indent="-171450" algn="l">
              <a:spcBef>
                <a:spcPts val="0"/>
              </a:spcBef>
              <a:buFont typeface="Arial" pitchFamily="34" charset="0"/>
              <a:buChar char="•"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обоснование невозможности удовлетворить требования кредиторов в полном объеме или существенного осложнения хозяйственной деятельности при обращении взыскания на имущество должника;</a:t>
            </a:r>
          </a:p>
          <a:p>
            <a:pPr marL="171450" lvl="0" indent="-171450" algn="l">
              <a:spcBef>
                <a:spcPts val="0"/>
              </a:spcBef>
              <a:buFont typeface="Arial" pitchFamily="34" charset="0"/>
              <a:buChar char="•"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сведения о принятых к производству судами общей юрисдикции, арбитражными судами, третейскими судами исковых заявлениях к должнику, исполнительных документах, а также об иных документах, предъявленных для списания денежных средств со счетов должника в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безакцептном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порядке;</a:t>
            </a:r>
          </a:p>
          <a:p>
            <a:pPr marL="171450" lvl="0" indent="-171450" algn="l">
              <a:spcBef>
                <a:spcPts val="0"/>
              </a:spcBef>
              <a:buFont typeface="Arial" pitchFamily="34" charset="0"/>
              <a:buChar char="•"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сведения об имеющемся у должника имуществе, в том числе о денежных средствах, и о дебиторской задолженности;</a:t>
            </a:r>
          </a:p>
          <a:p>
            <a:pPr marL="171450" lvl="0" indent="-171450" algn="l">
              <a:spcBef>
                <a:spcPts val="0"/>
              </a:spcBef>
              <a:buFont typeface="Arial" pitchFamily="34" charset="0"/>
              <a:buChar char="•"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номера счетов должника в банках и иных кредитных организациях, адреса банков и иных кредитных организаций;</a:t>
            </a:r>
          </a:p>
          <a:p>
            <a:pPr marL="171450" lvl="0" indent="-171450" algn="l">
              <a:spcBef>
                <a:spcPts val="0"/>
              </a:spcBef>
              <a:buFont typeface="Arial" pitchFamily="34" charset="0"/>
              <a:buChar char="•"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наименование и адрес саморегулируемой организации, из числа членов которой арбитражный суд утверждает временного управляющего;</a:t>
            </a:r>
          </a:p>
          <a:p>
            <a:pPr marL="171450" lvl="0" indent="-171450" algn="l">
              <a:lnSpc>
                <a:spcPct val="11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размер вознаграждения арбитражного управляющего;</a:t>
            </a:r>
          </a:p>
          <a:p>
            <a:pPr marL="171450" indent="-171450" algn="l">
              <a:lnSpc>
                <a:spcPct val="11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перечень прилагаемых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документов;</a:t>
            </a:r>
          </a:p>
          <a:p>
            <a:pPr marL="171450" indent="-171450" algn="l">
              <a:lnSpc>
                <a:spcPct val="11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случае, если должник в своей деятельности использует сведения, составляющие государственную тайну, в заявлении указывается форма допуска к государственной тайне руководителя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должника.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  Дополнительно в заявлении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должника могут быть указаны иные имеющие отношение к рассмотрению дела о банкротстве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сведения.</a:t>
            </a:r>
          </a:p>
          <a:p>
            <a:pPr algn="just">
              <a:spcBef>
                <a:spcPts val="0"/>
              </a:spcBef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  Должник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обязан направить копии заявления должника конкурсным кредиторам, в уполномоченные органы,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также иным лицам в случаях, предусмотренных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Федеральным законом от 26.10.2002 №127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ФЗ  «О несостоятельности (банкротстве).</a:t>
            </a:r>
          </a:p>
          <a:p>
            <a:pPr algn="just">
              <a:spcBef>
                <a:spcPts val="0"/>
              </a:spcBef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200" b="1" i="1" dirty="0" smtClean="0">
                <a:latin typeface="Times New Roman" pitchFamily="18" charset="0"/>
                <a:cs typeface="Times New Roman" pitchFamily="18" charset="0"/>
              </a:rPr>
              <a:t>Требования к оформлению заявления должника о признании его несостоятельным (банкротом) установлены ст.37Федерального закона </a:t>
            </a:r>
            <a:r>
              <a:rPr lang="ru-RU" sz="1200" b="1" i="1" dirty="0">
                <a:latin typeface="Times New Roman" pitchFamily="18" charset="0"/>
                <a:cs typeface="Times New Roman" pitchFamily="18" charset="0"/>
              </a:rPr>
              <a:t>от 26.10.2002 №127</a:t>
            </a:r>
            <a:r>
              <a:rPr lang="en-US" sz="1200" b="1" i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200" b="1" i="1" dirty="0">
                <a:latin typeface="Times New Roman" pitchFamily="18" charset="0"/>
                <a:cs typeface="Times New Roman" pitchFamily="18" charset="0"/>
              </a:rPr>
              <a:t>ФЗ  «О несостоятельности (банкротстве).</a:t>
            </a:r>
          </a:p>
          <a:p>
            <a:pPr algn="just">
              <a:spcBef>
                <a:spcPts val="0"/>
              </a:spcBef>
            </a:pP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</a:pP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</a:pP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</a:pP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2147" y="260648"/>
            <a:ext cx="720080" cy="864096"/>
          </a:xfrm>
          <a:prstGeom prst="rect">
            <a:avLst/>
          </a:prstGeom>
          <a:noFill/>
          <a:ln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3" y="260648"/>
            <a:ext cx="792088" cy="888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763688" y="441538"/>
            <a:ext cx="56166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Как оформить заявление должника о признании себя несостоятельным (банкротом)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820150" y="5373216"/>
            <a:ext cx="323850" cy="1136551"/>
          </a:xfrm>
          <a:prstGeom prst="rect">
            <a:avLst/>
          </a:prstGeom>
          <a:gradFill>
            <a:gsLst>
              <a:gs pos="51000">
                <a:schemeClr val="accent1">
                  <a:lumMod val="93000"/>
                </a:schemeClr>
              </a:gs>
              <a:gs pos="100000">
                <a:schemeClr val="tx2">
                  <a:lumMod val="95000"/>
                  <a:lumOff val="5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8820150" y="6507869"/>
            <a:ext cx="323850" cy="407592"/>
          </a:xfrm>
          <a:prstGeom prst="rect">
            <a:avLst/>
          </a:prstGeom>
          <a:gradFill flip="none" rotWithShape="1">
            <a:gsLst>
              <a:gs pos="49000">
                <a:srgbClr val="FF0000"/>
              </a:gs>
              <a:gs pos="100000">
                <a:schemeClr val="accent6">
                  <a:lumMod val="50000"/>
                </a:scheme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0" y="260648"/>
            <a:ext cx="251520" cy="864096"/>
          </a:xfrm>
          <a:prstGeom prst="rect">
            <a:avLst/>
          </a:prstGeom>
          <a:gradFill flip="none" rotWithShape="1">
            <a:gsLst>
              <a:gs pos="49000">
                <a:srgbClr val="FF0000"/>
              </a:gs>
              <a:gs pos="100000">
                <a:schemeClr val="accent6">
                  <a:lumMod val="50000"/>
                </a:scheme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0598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124744"/>
            <a:ext cx="8712968" cy="5625000"/>
          </a:xfrm>
        </p:spPr>
        <p:txBody>
          <a:bodyPr/>
          <a:lstStyle/>
          <a:p>
            <a:pPr marL="0" indent="0" algn="l">
              <a:buNone/>
            </a:pPr>
            <a:r>
              <a:rPr lang="ru-RU" sz="1000" b="0" cap="all" dirty="0" smtClean="0">
                <a:effectLst/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100" b="0" cap="all" dirty="0" smtClean="0">
                <a:effectLst/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1100" dirty="0">
                <a:effectLst/>
                <a:latin typeface="Times New Roman" pitchFamily="18" charset="0"/>
                <a:cs typeface="Times New Roman" pitchFamily="18" charset="0"/>
              </a:rPr>
              <a:t>заявлению должника </a:t>
            </a:r>
            <a:r>
              <a:rPr lang="ru-RU" sz="1100" dirty="0" smtClean="0">
                <a:effectLst/>
                <a:latin typeface="Times New Roman" pitchFamily="18" charset="0"/>
                <a:cs typeface="Times New Roman" pitchFamily="18" charset="0"/>
              </a:rPr>
              <a:t>прилагаются:</a:t>
            </a:r>
            <a:br>
              <a:rPr lang="ru-RU" sz="1100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100" dirty="0" smtClean="0">
                <a:effectLst/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100" b="0" dirty="0" smtClean="0">
                <a:effectLst/>
                <a:latin typeface="Times New Roman" pitchFamily="18" charset="0"/>
                <a:cs typeface="Times New Roman" pitchFamily="18" charset="0"/>
              </a:rPr>
              <a:t>документы</a:t>
            </a:r>
            <a:r>
              <a:rPr lang="ru-RU" sz="1100" b="0" dirty="0">
                <a:effectLst/>
                <a:latin typeface="Times New Roman" pitchFamily="18" charset="0"/>
                <a:cs typeface="Times New Roman" pitchFamily="18" charset="0"/>
              </a:rPr>
              <a:t>, указанные в </a:t>
            </a:r>
            <a:r>
              <a:rPr lang="ru-RU" sz="1100" b="0" dirty="0" smtClean="0">
                <a:effectLst/>
                <a:latin typeface="Times New Roman" pitchFamily="18" charset="0"/>
                <a:cs typeface="Times New Roman" pitchFamily="18" charset="0"/>
              </a:rPr>
              <a:t>ст. </a:t>
            </a:r>
            <a:r>
              <a:rPr lang="ru-RU" sz="1100" b="0" dirty="0">
                <a:effectLst/>
                <a:latin typeface="Times New Roman" pitchFamily="18" charset="0"/>
                <a:cs typeface="Times New Roman" pitchFamily="18" charset="0"/>
              </a:rPr>
              <a:t>126 </a:t>
            </a:r>
            <a:r>
              <a:rPr lang="ru-RU" sz="1100" b="0" dirty="0" smtClean="0">
                <a:latin typeface="Times New Roman" pitchFamily="18" charset="0"/>
                <a:cs typeface="Times New Roman" pitchFamily="18" charset="0"/>
              </a:rPr>
              <a:t>Арбитражного процессуального кодекса Российской Федерации</a:t>
            </a:r>
            <a:r>
              <a:rPr lang="ru-RU" sz="1100" b="0" dirty="0">
                <a:effectLst/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sz="1100" b="0" u="sng" dirty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100" b="0" u="sng" dirty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100" b="0" dirty="0" smtClean="0">
                <a:effectLst/>
                <a:latin typeface="Times New Roman" pitchFamily="18" charset="0"/>
                <a:cs typeface="Times New Roman" pitchFamily="18" charset="0"/>
              </a:rPr>
              <a:t>- документы</a:t>
            </a:r>
            <a:r>
              <a:rPr lang="ru-RU" sz="1100" b="0" dirty="0">
                <a:effectLst/>
                <a:latin typeface="Times New Roman" pitchFamily="18" charset="0"/>
                <a:cs typeface="Times New Roman" pitchFamily="18" charset="0"/>
              </a:rPr>
              <a:t>, подтверждающие:</a:t>
            </a:r>
            <a:br>
              <a:rPr lang="ru-RU" sz="1100" b="0" dirty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100" b="0" dirty="0" smtClean="0">
                <a:effectLst/>
                <a:latin typeface="Times New Roman" pitchFamily="18" charset="0"/>
                <a:cs typeface="Times New Roman" pitchFamily="18" charset="0"/>
              </a:rPr>
              <a:t>  1) наличие </a:t>
            </a:r>
            <a:r>
              <a:rPr lang="ru-RU" sz="1100" b="0" dirty="0">
                <a:effectLst/>
                <a:latin typeface="Times New Roman" pitchFamily="18" charset="0"/>
                <a:cs typeface="Times New Roman" pitchFamily="18" charset="0"/>
              </a:rPr>
              <a:t>задолженности, а также неспособность должника удовлетворить требования кредиторов в полном объеме;</a:t>
            </a:r>
            <a:br>
              <a:rPr lang="ru-RU" sz="1100" b="0" dirty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100" b="0" dirty="0" smtClean="0">
                <a:effectLst/>
                <a:latin typeface="Times New Roman" pitchFamily="18" charset="0"/>
                <a:cs typeface="Times New Roman" pitchFamily="18" charset="0"/>
              </a:rPr>
              <a:t>  2) иные </a:t>
            </a:r>
            <a:r>
              <a:rPr lang="ru-RU" sz="1100" b="0" dirty="0">
                <a:effectLst/>
                <a:latin typeface="Times New Roman" pitchFamily="18" charset="0"/>
                <a:cs typeface="Times New Roman" pitchFamily="18" charset="0"/>
              </a:rPr>
              <a:t>обстоятельства, на которых основывается заявление </a:t>
            </a:r>
            <a:r>
              <a:rPr lang="ru-RU" sz="1100" b="0" dirty="0" smtClean="0">
                <a:effectLst/>
                <a:latin typeface="Times New Roman" pitchFamily="18" charset="0"/>
                <a:cs typeface="Times New Roman" pitchFamily="18" charset="0"/>
              </a:rPr>
              <a:t>должника;</a:t>
            </a:r>
            <a:r>
              <a:rPr lang="ru-RU" sz="1100" b="0" dirty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100" b="0" dirty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100" b="0" dirty="0" smtClean="0">
                <a:effectLst/>
                <a:latin typeface="Times New Roman" pitchFamily="18" charset="0"/>
                <a:cs typeface="Times New Roman" pitchFamily="18" charset="0"/>
              </a:rPr>
              <a:t>- учредительные </a:t>
            </a:r>
            <a:r>
              <a:rPr lang="ru-RU" sz="1100" b="0" dirty="0">
                <a:effectLst/>
                <a:latin typeface="Times New Roman" pitchFamily="18" charset="0"/>
                <a:cs typeface="Times New Roman" pitchFamily="18" charset="0"/>
              </a:rPr>
              <a:t>документы </a:t>
            </a:r>
            <a:r>
              <a:rPr lang="ru-RU" sz="1100" b="0" dirty="0" smtClean="0">
                <a:effectLst/>
                <a:latin typeface="Times New Roman" pitchFamily="18" charset="0"/>
                <a:cs typeface="Times New Roman" pitchFamily="18" charset="0"/>
              </a:rPr>
              <a:t>должника;</a:t>
            </a:r>
            <a:r>
              <a:rPr lang="ru-RU" sz="1100" b="0" dirty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100" b="0" dirty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100" b="0" dirty="0" smtClean="0">
                <a:effectLst/>
                <a:latin typeface="Times New Roman" pitchFamily="18" charset="0"/>
                <a:cs typeface="Times New Roman" pitchFamily="18" charset="0"/>
              </a:rPr>
              <a:t>- выписка </a:t>
            </a:r>
            <a:r>
              <a:rPr lang="ru-RU" sz="1100" b="0" dirty="0">
                <a:effectLst/>
                <a:latin typeface="Times New Roman" pitchFamily="18" charset="0"/>
                <a:cs typeface="Times New Roman" pitchFamily="18" charset="0"/>
              </a:rPr>
              <a:t>из Единого государственного реестра юридических лиц или Единого государственного реестра индивидуальных предпринимателей с указанием </a:t>
            </a:r>
            <a:r>
              <a:rPr lang="ru-RU" sz="1100" b="0" dirty="0" smtClean="0">
                <a:effectLst/>
                <a:latin typeface="Times New Roman" pitchFamily="18" charset="0"/>
                <a:cs typeface="Times New Roman" pitchFamily="18" charset="0"/>
              </a:rPr>
              <a:t>   сведений </a:t>
            </a:r>
            <a:r>
              <a:rPr lang="ru-RU" sz="1100" b="0" dirty="0">
                <a:effectLst/>
                <a:latin typeface="Times New Roman" pitchFamily="18" charset="0"/>
                <a:cs typeface="Times New Roman" pitchFamily="18" charset="0"/>
              </a:rPr>
              <a:t>о месте нахождения или месте жительства должника и (или</a:t>
            </a:r>
            <a:r>
              <a:rPr lang="ru-RU" sz="1100" b="0" dirty="0" smtClean="0">
                <a:effectLst/>
                <a:latin typeface="Times New Roman" pitchFamily="18" charset="0"/>
                <a:cs typeface="Times New Roman" pitchFamily="18" charset="0"/>
              </a:rPr>
              <a:t>);</a:t>
            </a:r>
            <a:r>
              <a:rPr lang="ru-RU" sz="1100" b="0" dirty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100" b="0" dirty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100" b="0" dirty="0" smtClean="0">
                <a:effectLst/>
                <a:latin typeface="Times New Roman" pitchFamily="18" charset="0"/>
                <a:cs typeface="Times New Roman" pitchFamily="18" charset="0"/>
              </a:rPr>
              <a:t>- список </a:t>
            </a:r>
            <a:r>
              <a:rPr lang="ru-RU" sz="1100" b="0" dirty="0">
                <a:effectLst/>
                <a:latin typeface="Times New Roman" pitchFamily="18" charset="0"/>
                <a:cs typeface="Times New Roman" pitchFamily="18" charset="0"/>
              </a:rPr>
              <a:t>кредиторов и должников заявителя с расшифровкой кредиторской и дебиторской задолженностей и указанием адресов кредиторов и должников заявителя;</a:t>
            </a:r>
            <a:br>
              <a:rPr lang="ru-RU" sz="1100" b="0" dirty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100" b="0" dirty="0" smtClean="0">
                <a:effectLst/>
                <a:latin typeface="Times New Roman" pitchFamily="18" charset="0"/>
                <a:cs typeface="Times New Roman" pitchFamily="18" charset="0"/>
              </a:rPr>
              <a:t>- бухгалтерский </a:t>
            </a:r>
            <a:r>
              <a:rPr lang="ru-RU" sz="1100" b="0" dirty="0">
                <a:effectLst/>
                <a:latin typeface="Times New Roman" pitchFamily="18" charset="0"/>
                <a:cs typeface="Times New Roman" pitchFamily="18" charset="0"/>
              </a:rPr>
              <a:t>баланс на последнюю отчетную дату или заменяющие его документы либо документы о составе и стоимости имущества должника-гражданина;</a:t>
            </a:r>
            <a:br>
              <a:rPr lang="ru-RU" sz="1100" b="0" dirty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100" b="0" dirty="0" smtClean="0">
                <a:effectLst/>
                <a:latin typeface="Times New Roman" pitchFamily="18" charset="0"/>
                <a:cs typeface="Times New Roman" pitchFamily="18" charset="0"/>
              </a:rPr>
              <a:t>- решение </a:t>
            </a:r>
            <a:r>
              <a:rPr lang="ru-RU" sz="1100" b="0" dirty="0">
                <a:effectLst/>
                <a:latin typeface="Times New Roman" pitchFamily="18" charset="0"/>
                <a:cs typeface="Times New Roman" pitchFamily="18" charset="0"/>
              </a:rPr>
              <a:t>собственника имущества должника - унитарного предприятия или учредителей (участников) должника, а также иного уполномоченного органа должника об обращении должника в арбитражный суд с заявлением должника при наличии такого решения</a:t>
            </a:r>
            <a:r>
              <a:rPr lang="ru-RU" sz="1100" b="0" dirty="0" smtClean="0">
                <a:effectLst/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sz="1100" b="0" dirty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100" b="0" dirty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100" b="0" dirty="0" smtClean="0">
                <a:effectLst/>
                <a:latin typeface="Times New Roman" pitchFamily="18" charset="0"/>
                <a:cs typeface="Times New Roman" pitchFamily="18" charset="0"/>
              </a:rPr>
              <a:t>- протокол </a:t>
            </a:r>
            <a:r>
              <a:rPr lang="ru-RU" sz="1100" b="0" dirty="0">
                <a:effectLst/>
                <a:latin typeface="Times New Roman" pitchFamily="18" charset="0"/>
                <a:cs typeface="Times New Roman" pitchFamily="18" charset="0"/>
              </a:rPr>
              <a:t>собрания работников должника, на котором избран представитель работников должника для участия в арбитражном процессе по делу о банкротстве, если указанное собрание проведено до подачи заявления должника;</a:t>
            </a:r>
            <a:br>
              <a:rPr lang="ru-RU" sz="1100" b="0" dirty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100" b="0" dirty="0" smtClean="0">
                <a:effectLst/>
                <a:latin typeface="Times New Roman" pitchFamily="18" charset="0"/>
                <a:cs typeface="Times New Roman" pitchFamily="18" charset="0"/>
              </a:rPr>
              <a:t>- отчет </a:t>
            </a:r>
            <a:r>
              <a:rPr lang="ru-RU" sz="1100" b="0" dirty="0">
                <a:effectLst/>
                <a:latin typeface="Times New Roman" pitchFamily="18" charset="0"/>
                <a:cs typeface="Times New Roman" pitchFamily="18" charset="0"/>
              </a:rPr>
              <a:t>о стоимости имущества должника, подготовленный независимым оценщиком, при наличии такого отчета;</a:t>
            </a:r>
            <a:br>
              <a:rPr lang="ru-RU" sz="1100" b="0" dirty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100" b="0" dirty="0" smtClean="0">
                <a:effectLst/>
                <a:latin typeface="Times New Roman" pitchFamily="18" charset="0"/>
                <a:cs typeface="Times New Roman" pitchFamily="18" charset="0"/>
              </a:rPr>
              <a:t>- документы</a:t>
            </a:r>
            <a:r>
              <a:rPr lang="ru-RU" sz="1100" b="0" dirty="0">
                <a:effectLst/>
                <a:latin typeface="Times New Roman" pitchFamily="18" charset="0"/>
                <a:cs typeface="Times New Roman" pitchFamily="18" charset="0"/>
              </a:rPr>
              <a:t>, подтверждающие наличие у руководителя должника допуска к государственной тайне, с указанием формы такого допуска (при наличии у должника лицензии на проведение работ с использованием сведений, составляющих государственную тайну);</a:t>
            </a:r>
            <a:br>
              <a:rPr lang="ru-RU" sz="1100" b="0" dirty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100" b="0" dirty="0" smtClean="0">
                <a:effectLst/>
                <a:latin typeface="Times New Roman" pitchFamily="18" charset="0"/>
                <a:cs typeface="Times New Roman" pitchFamily="18" charset="0"/>
              </a:rPr>
              <a:t>- доказательства </a:t>
            </a:r>
            <a:r>
              <a:rPr lang="ru-RU" sz="1100" b="0" dirty="0">
                <a:effectLst/>
                <a:latin typeface="Times New Roman" pitchFamily="18" charset="0"/>
                <a:cs typeface="Times New Roman" pitchFamily="18" charset="0"/>
              </a:rPr>
              <a:t>наличия у должника имущества, достаточного для погашения расходов по делу о банкротстве</a:t>
            </a:r>
            <a:r>
              <a:rPr lang="ru-RU" sz="1100" b="0" dirty="0" smtClean="0">
                <a:effectLst/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1100" b="0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100" b="0" dirty="0" smtClean="0">
                <a:effectLst/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100" b="0" dirty="0" smtClean="0">
                <a:latin typeface="Times New Roman" pitchFamily="18" charset="0"/>
                <a:cs typeface="Times New Roman" pitchFamily="18" charset="0"/>
              </a:rPr>
              <a:t>копии </a:t>
            </a:r>
            <a:r>
              <a:rPr lang="ru-RU" sz="1100" b="0" dirty="0">
                <a:latin typeface="Times New Roman" pitchFamily="18" charset="0"/>
                <a:cs typeface="Times New Roman" pitchFamily="18" charset="0"/>
              </a:rPr>
              <a:t>свидетельства о заключении </a:t>
            </a:r>
            <a:r>
              <a:rPr lang="ru-RU" sz="1100" b="0" dirty="0" smtClean="0">
                <a:latin typeface="Times New Roman" pitchFamily="18" charset="0"/>
                <a:cs typeface="Times New Roman" pitchFamily="18" charset="0"/>
              </a:rPr>
              <a:t>(расторжении) брака </a:t>
            </a:r>
            <a:r>
              <a:rPr lang="ru-RU" sz="1100" b="0" dirty="0">
                <a:latin typeface="Times New Roman" pitchFamily="18" charset="0"/>
                <a:cs typeface="Times New Roman" pitchFamily="18" charset="0"/>
              </a:rPr>
              <a:t>(при </a:t>
            </a:r>
            <a:r>
              <a:rPr lang="ru-RU" sz="1100" b="0" dirty="0" smtClean="0">
                <a:latin typeface="Times New Roman" pitchFamily="18" charset="0"/>
                <a:cs typeface="Times New Roman" pitchFamily="18" charset="0"/>
              </a:rPr>
              <a:t>наличии), брачного </a:t>
            </a:r>
            <a:r>
              <a:rPr lang="ru-RU" sz="1100" b="0" dirty="0">
                <a:latin typeface="Times New Roman" pitchFamily="18" charset="0"/>
                <a:cs typeface="Times New Roman" pitchFamily="18" charset="0"/>
              </a:rPr>
              <a:t>договора (при наличии</a:t>
            </a:r>
            <a:r>
              <a:rPr lang="ru-RU" sz="1100" b="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1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b="0" dirty="0" smtClean="0">
                <a:latin typeface="Times New Roman" pitchFamily="18" charset="0"/>
                <a:cs typeface="Times New Roman" pitchFamily="18" charset="0"/>
              </a:rPr>
              <a:t>, соглашения </a:t>
            </a:r>
            <a:r>
              <a:rPr lang="ru-RU" sz="1100" b="0" dirty="0">
                <a:latin typeface="Times New Roman" pitchFamily="18" charset="0"/>
                <a:cs typeface="Times New Roman" pitchFamily="18" charset="0"/>
              </a:rPr>
              <a:t>или судебного акта о разделе общего имущества супругов, </a:t>
            </a:r>
            <a:r>
              <a:rPr lang="ru-RU" sz="1100" b="0" dirty="0" smtClean="0">
                <a:latin typeface="Times New Roman" pitchFamily="18" charset="0"/>
                <a:cs typeface="Times New Roman" pitchFamily="18" charset="0"/>
              </a:rPr>
              <a:t>заключенного </a:t>
            </a:r>
            <a:r>
              <a:rPr lang="ru-RU" sz="1100" b="0" dirty="0">
                <a:latin typeface="Times New Roman" pitchFamily="18" charset="0"/>
                <a:cs typeface="Times New Roman" pitchFamily="18" charset="0"/>
              </a:rPr>
              <a:t>и принятого в течение трех лет до даты подачи заявления (при наличии</a:t>
            </a:r>
            <a:r>
              <a:rPr lang="ru-RU" sz="1100" b="0" dirty="0" smtClean="0">
                <a:latin typeface="Times New Roman" pitchFamily="18" charset="0"/>
                <a:cs typeface="Times New Roman" pitchFamily="18" charset="0"/>
              </a:rPr>
              <a:t>), свидетельства </a:t>
            </a:r>
            <a:r>
              <a:rPr lang="ru-RU" sz="1100" b="0" dirty="0">
                <a:latin typeface="Times New Roman" pitchFamily="18" charset="0"/>
                <a:cs typeface="Times New Roman" pitchFamily="18" charset="0"/>
              </a:rPr>
              <a:t>о рождении </a:t>
            </a:r>
            <a:r>
              <a:rPr lang="ru-RU" sz="1100" b="0" dirty="0" smtClean="0">
                <a:latin typeface="Times New Roman" pitchFamily="18" charset="0"/>
                <a:cs typeface="Times New Roman" pitchFamily="18" charset="0"/>
              </a:rPr>
              <a:t>ребенка;</a:t>
            </a:r>
            <a:r>
              <a:rPr lang="ru-RU" sz="1100" b="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100" b="0" dirty="0">
                <a:latin typeface="Times New Roman" pitchFamily="18" charset="0"/>
                <a:cs typeface="Times New Roman" pitchFamily="18" charset="0"/>
              </a:rPr>
            </a:br>
            <a:r>
              <a:rPr lang="ru-RU" sz="1100" b="0" dirty="0" smtClean="0">
                <a:latin typeface="Times New Roman" pitchFamily="18" charset="0"/>
                <a:cs typeface="Times New Roman" pitchFamily="18" charset="0"/>
              </a:rPr>
              <a:t>- копия </a:t>
            </a:r>
            <a:r>
              <a:rPr lang="ru-RU" sz="1100" b="0" dirty="0">
                <a:latin typeface="Times New Roman" pitchFamily="18" charset="0"/>
                <a:cs typeface="Times New Roman" pitchFamily="18" charset="0"/>
              </a:rPr>
              <a:t>страхового свидетельства обязательного пенсионного страхования;</a:t>
            </a:r>
            <a:br>
              <a:rPr lang="ru-RU" sz="1100" b="0" dirty="0">
                <a:latin typeface="Times New Roman" pitchFamily="18" charset="0"/>
                <a:cs typeface="Times New Roman" pitchFamily="18" charset="0"/>
              </a:rPr>
            </a:br>
            <a:r>
              <a:rPr lang="ru-RU" sz="1100" b="0" dirty="0" smtClean="0">
                <a:latin typeface="Times New Roman" pitchFamily="18" charset="0"/>
                <a:cs typeface="Times New Roman" pitchFamily="18" charset="0"/>
              </a:rPr>
              <a:t>- выписка </a:t>
            </a:r>
            <a:r>
              <a:rPr lang="ru-RU" sz="1100" b="0" dirty="0">
                <a:latin typeface="Times New Roman" pitchFamily="18" charset="0"/>
                <a:cs typeface="Times New Roman" pitchFamily="18" charset="0"/>
              </a:rPr>
              <a:t>из реестра акционеров (участников) юридического лица, акционером (участником) которого является гражданин (при наличии</a:t>
            </a:r>
            <a:r>
              <a:rPr lang="ru-RU" sz="1100" b="0" dirty="0" smtClean="0">
                <a:latin typeface="Times New Roman" pitchFamily="18" charset="0"/>
                <a:cs typeface="Times New Roman" pitchFamily="18" charset="0"/>
              </a:rPr>
              <a:t>);</a:t>
            </a:r>
            <a:r>
              <a:rPr lang="ru-RU" sz="11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b="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1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100" b="0" dirty="0" smtClean="0">
                <a:latin typeface="Times New Roman" pitchFamily="18" charset="0"/>
                <a:cs typeface="Times New Roman" pitchFamily="18" charset="0"/>
              </a:rPr>
              <a:t>- копии </a:t>
            </a:r>
            <a:r>
              <a:rPr lang="ru-RU" sz="1100" b="0" dirty="0">
                <a:latin typeface="Times New Roman" pitchFamily="18" charset="0"/>
                <a:cs typeface="Times New Roman" pitchFamily="18" charset="0"/>
              </a:rPr>
              <a:t>документов, подтверждающих право собственности гражданина на имущество, и документов, удостоверяющих исключительные права на результаты интеллектуальной деятельности гражданина (при наличии);</a:t>
            </a:r>
            <a:br>
              <a:rPr lang="ru-RU" sz="1100" b="0" dirty="0">
                <a:latin typeface="Times New Roman" pitchFamily="18" charset="0"/>
                <a:cs typeface="Times New Roman" pitchFamily="18" charset="0"/>
              </a:rPr>
            </a:br>
            <a:r>
              <a:rPr lang="ru-RU" sz="1100" b="0" dirty="0" smtClean="0">
                <a:latin typeface="Times New Roman" pitchFamily="18" charset="0"/>
                <a:cs typeface="Times New Roman" pitchFamily="18" charset="0"/>
              </a:rPr>
              <a:t>- копии </a:t>
            </a:r>
            <a:r>
              <a:rPr lang="ru-RU" sz="1100" b="0" dirty="0">
                <a:latin typeface="Times New Roman" pitchFamily="18" charset="0"/>
                <a:cs typeface="Times New Roman" pitchFamily="18" charset="0"/>
              </a:rPr>
              <a:t>документов о совершавшихся гражданином в течение трех лет до даты подачи заявления сделках с недвижимым имуществом, ценными бумагами, долями в уставном капитале, транспортными средствами и сделках на сумму свыше трехсот тысяч рублей (при наличии);</a:t>
            </a:r>
            <a:br>
              <a:rPr lang="ru-RU" sz="1100" b="0" dirty="0">
                <a:latin typeface="Times New Roman" pitchFamily="18" charset="0"/>
                <a:cs typeface="Times New Roman" pitchFamily="18" charset="0"/>
              </a:rPr>
            </a:br>
            <a:r>
              <a:rPr lang="ru-RU" sz="1100" b="0" dirty="0" smtClean="0">
                <a:effectLst/>
                <a:latin typeface="Times New Roman" pitchFamily="18" charset="0"/>
                <a:cs typeface="Times New Roman" pitchFamily="18" charset="0"/>
              </a:rPr>
              <a:t>- доверенность </a:t>
            </a:r>
            <a:r>
              <a:rPr lang="ru-RU" sz="1100" b="0" dirty="0">
                <a:effectLst/>
                <a:latin typeface="Times New Roman" pitchFamily="18" charset="0"/>
                <a:cs typeface="Times New Roman" pitchFamily="18" charset="0"/>
              </a:rPr>
              <a:t>и (или) иные документы в случаях, </a:t>
            </a:r>
            <a:r>
              <a:rPr lang="ru-RU" sz="1100" b="0" dirty="0" smtClean="0">
                <a:effectLst/>
                <a:latin typeface="Times New Roman" pitchFamily="18" charset="0"/>
                <a:cs typeface="Times New Roman" pitchFamily="18" charset="0"/>
              </a:rPr>
              <a:t>предусмотренных Федеральным законом </a:t>
            </a:r>
            <a:r>
              <a:rPr lang="ru-RU" sz="1100" b="0" dirty="0">
                <a:latin typeface="Times New Roman" pitchFamily="18" charset="0"/>
                <a:cs typeface="Times New Roman" pitchFamily="18" charset="0"/>
              </a:rPr>
              <a:t>от 26.10.2002 №127</a:t>
            </a:r>
            <a:r>
              <a:rPr lang="en-US" sz="1100" b="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100" b="0" dirty="0">
                <a:latin typeface="Times New Roman" pitchFamily="18" charset="0"/>
                <a:cs typeface="Times New Roman" pitchFamily="18" charset="0"/>
              </a:rPr>
              <a:t>ФЗ  «О несостоятельности (банкротстве</a:t>
            </a:r>
            <a:r>
              <a:rPr lang="ru-RU" sz="1100" b="0" dirty="0" smtClean="0">
                <a:latin typeface="Times New Roman" pitchFamily="18" charset="0"/>
                <a:cs typeface="Times New Roman" pitchFamily="18" charset="0"/>
              </a:rPr>
              <a:t>).</a:t>
            </a:r>
            <a:br>
              <a:rPr lang="ru-RU" sz="11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100" i="1" dirty="0" smtClean="0">
                <a:latin typeface="Times New Roman" pitchFamily="18" charset="0"/>
                <a:cs typeface="Times New Roman" pitchFamily="18" charset="0"/>
              </a:rPr>
              <a:t>Перечень прилагаемых документов определен ст. 38, 213.4 </a:t>
            </a:r>
            <a:r>
              <a:rPr lang="ru-RU" sz="1100" i="1" dirty="0">
                <a:latin typeface="Times New Roman" pitchFamily="18" charset="0"/>
                <a:cs typeface="Times New Roman" pitchFamily="18" charset="0"/>
              </a:rPr>
              <a:t>Федерального закона от 26.10.2002 №127</a:t>
            </a:r>
            <a:r>
              <a:rPr lang="en-US" sz="1100" i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100" i="1" dirty="0">
                <a:latin typeface="Times New Roman" pitchFamily="18" charset="0"/>
                <a:cs typeface="Times New Roman" pitchFamily="18" charset="0"/>
              </a:rPr>
              <a:t>ФЗ  «О несостоятельности (банкротстве).</a:t>
            </a:r>
            <a:r>
              <a:rPr lang="ru-RU" sz="1100" b="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1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100" i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100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1000" b="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0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000" b="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000" b="0" dirty="0">
                <a:latin typeface="Times New Roman" pitchFamily="18" charset="0"/>
                <a:cs typeface="Times New Roman" pitchFamily="18" charset="0"/>
              </a:rPr>
            </a:br>
            <a:r>
              <a:rPr lang="ru-RU" sz="1000" b="0" dirty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000" b="0" dirty="0">
                <a:effectLst/>
                <a:latin typeface="Times New Roman" pitchFamily="18" charset="0"/>
                <a:cs typeface="Times New Roman" pitchFamily="18" charset="0"/>
              </a:rPr>
            </a:br>
            <a:endParaRPr lang="ru-RU" sz="1000" b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619672" y="333375"/>
            <a:ext cx="5544616" cy="719361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Перечень документов, прилагаемых к заявлению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4213" y="260649"/>
            <a:ext cx="719435" cy="864096"/>
          </a:xfrm>
          <a:prstGeom prst="rect">
            <a:avLst/>
          </a:prstGeom>
          <a:noFill/>
          <a:ln/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5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260648"/>
            <a:ext cx="864096" cy="86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0" y="260648"/>
            <a:ext cx="251520" cy="864096"/>
          </a:xfrm>
          <a:prstGeom prst="rect">
            <a:avLst/>
          </a:prstGeom>
          <a:gradFill flip="none" rotWithShape="1">
            <a:gsLst>
              <a:gs pos="49000">
                <a:srgbClr val="FF0000"/>
              </a:gs>
              <a:gs pos="100000">
                <a:schemeClr val="accent6">
                  <a:lumMod val="50000"/>
                </a:scheme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8820150" y="6507869"/>
            <a:ext cx="323850" cy="407592"/>
          </a:xfrm>
          <a:prstGeom prst="rect">
            <a:avLst/>
          </a:prstGeom>
          <a:gradFill flip="none" rotWithShape="1">
            <a:gsLst>
              <a:gs pos="49000">
                <a:srgbClr val="FF0000"/>
              </a:gs>
              <a:gs pos="100000">
                <a:schemeClr val="accent6">
                  <a:lumMod val="50000"/>
                </a:scheme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8820150" y="5373216"/>
            <a:ext cx="323850" cy="1136551"/>
          </a:xfrm>
          <a:prstGeom prst="rect">
            <a:avLst/>
          </a:prstGeom>
          <a:gradFill>
            <a:gsLst>
              <a:gs pos="51000">
                <a:schemeClr val="accent1">
                  <a:lumMod val="93000"/>
                </a:schemeClr>
              </a:gs>
              <a:gs pos="100000">
                <a:schemeClr val="tx2">
                  <a:lumMod val="95000"/>
                  <a:lumOff val="5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724309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102</TotalTime>
  <Words>294</Words>
  <Application>Microsoft Office PowerPoint</Application>
  <PresentationFormat>Экран (4:3)</PresentationFormat>
  <Paragraphs>23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Воздушный поток</vt:lpstr>
      <vt:lpstr>Презентация PowerPoint</vt:lpstr>
      <vt:lpstr>   К заявлению должника прилагаются: - документы, указанные в ст. 126 Арбитражного процессуального кодекса Российской Федерации; - документы, подтверждающие:   1) наличие задолженности, а также неспособность должника удовлетворить требования кредиторов в полном объеме;   2) иные обстоятельства, на которых основывается заявление должника; - учредительные документы должника; - выписка из Единого государственного реестра юридических лиц или Единого государственного реестра индивидуальных предпринимателей с указанием    сведений о месте нахождения или месте жительства должника и (или); - список кредиторов и должников заявителя с расшифровкой кредиторской и дебиторской задолженностей и указанием адресов кредиторов и должников заявителя; - бухгалтерский баланс на последнюю отчетную дату или заменяющие его документы либо документы о составе и стоимости имущества должника-гражданина; - решение собственника имущества должника - унитарного предприятия или учредителей (участников) должника, а также иного уполномоченного органа должника об обращении должника в арбитражный суд с заявлением должника при наличии такого решения; - протокол собрания работников должника, на котором избран представитель работников должника для участия в арбитражном процессе по делу о банкротстве, если указанное собрание проведено до подачи заявления должника; - отчет о стоимости имущества должника, подготовленный независимым оценщиком, при наличии такого отчета; - документы, подтверждающие наличие у руководителя должника допуска к государственной тайне, с указанием формы такого допуска (при наличии у должника лицензии на проведение работ с использованием сведений, составляющих государственную тайну); - доказательства наличия у должника имущества, достаточного для погашения расходов по делу о банкротстве; - копии свидетельства о заключении (расторжении) брака (при наличии), брачного договора (при наличии) , соглашения или судебного акта о разделе общего имущества супругов, заключенного и принятого в течение трех лет до даты подачи заявления (при наличии), свидетельства о рождении ребенка; - копия страхового свидетельства обязательного пенсионного страхования; - выписка из реестра акционеров (участников) юридического лица, акционером (участником) которого является гражданин (при наличии);  - копии документов, подтверждающих право собственности гражданина на имущество, и документов, удостоверяющих исключительные права на результаты интеллектуальной деятельности гражданина (при наличии); - копии документов о совершавшихся гражданином в течение трех лет до даты подачи заявления сделках с недвижимым имуществом, ценными бумагами, долями в уставном капитале, транспортными средствами и сделках на сумму свыше трехсот тысяч рублей (при наличии); - доверенность и (или) иные документы в случаях, предусмотренных Федеральным законом от 26.10.2002 №127-ФЗ  «О несостоятельности (банкротстве). Перечень прилагаемых документов определен ст. 38, 213.4 Федерального закона от 26.10.2002 №127-ФЗ  «О несостоятельности (банкротстве). 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оформить заявление о признании должника несостоятельным (банкротом)</dc:title>
  <dc:creator>Хаертдинова Светлана Рамилевна</dc:creator>
  <cp:lastModifiedBy>1689-00-049</cp:lastModifiedBy>
  <cp:revision>15</cp:revision>
  <dcterms:modified xsi:type="dcterms:W3CDTF">2016-06-20T11:37:03Z</dcterms:modified>
</cp:coreProperties>
</file>